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8" r:id="rId3"/>
    <p:sldId id="257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70" r:id="rId13"/>
    <p:sldId id="267" r:id="rId14"/>
    <p:sldId id="271" r:id="rId15"/>
    <p:sldId id="265" r:id="rId16"/>
    <p:sldId id="268" r:id="rId17"/>
    <p:sldId id="272" r:id="rId18"/>
    <p:sldId id="273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624" autoAdjust="0"/>
  </p:normalViewPr>
  <p:slideViewPr>
    <p:cSldViewPr>
      <p:cViewPr>
        <p:scale>
          <a:sx n="64" d="100"/>
          <a:sy n="64" d="100"/>
        </p:scale>
        <p:origin x="-69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zis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Téglalap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églalap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artalom helye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Tartalom helye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églalap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u-HU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artalom helye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Tartalom helye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5" name="Ellipszis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zis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Cím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églalap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églalap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Téglalap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églalap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Téglalap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artalom helye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Ellipszis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zis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Téglalap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gyenes összekötő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Téglalap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Téglalap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zis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22" name="Téglalap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églalap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Téglalap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Téglalap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Téglalap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Téglalap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C299D8C-5AED-4A8F-AD69-5290C9A47162}" type="datetimeFigureOut">
              <a:rPr lang="hu-HU" smtClean="0"/>
              <a:pPr/>
              <a:t>2015.01.14.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8" name="Téglalap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zis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A22CA7C-F280-405F-82F1-64908E7B038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/>
          <a:lstStyle/>
          <a:p>
            <a:r>
              <a:rPr lang="hu-HU" dirty="0" smtClean="0"/>
              <a:t>Szász Endre Általános Iskola és AMI</a:t>
            </a:r>
          </a:p>
          <a:p>
            <a:endParaRPr lang="hu-HU" sz="2000" dirty="0" smtClean="0"/>
          </a:p>
          <a:p>
            <a:r>
              <a:rPr lang="hu-HU" sz="2000" b="0" cap="none" dirty="0" smtClean="0"/>
              <a:t>Odor Zsuzsanna </a:t>
            </a:r>
          </a:p>
          <a:p>
            <a:r>
              <a:rPr lang="hu-HU" sz="2000" b="0" cap="none" dirty="0" smtClean="0"/>
              <a:t>alsós </a:t>
            </a:r>
            <a:r>
              <a:rPr lang="hu-HU" sz="2000" b="0" cap="none" dirty="0" err="1" smtClean="0"/>
              <a:t>mk</a:t>
            </a:r>
            <a:r>
              <a:rPr lang="hu-HU" sz="2000" b="0" cap="none" dirty="0" smtClean="0"/>
              <a:t>. </a:t>
            </a:r>
            <a:r>
              <a:rPr lang="hu-HU" sz="2000" b="0" cap="none" dirty="0" err="1" smtClean="0"/>
              <a:t>vez</a:t>
            </a:r>
            <a:r>
              <a:rPr lang="hu-HU" sz="2000" b="0" cap="none" dirty="0" smtClean="0"/>
              <a:t>.</a:t>
            </a:r>
          </a:p>
          <a:p>
            <a:r>
              <a:rPr lang="hu-HU" sz="2000" b="0" cap="none" dirty="0" smtClean="0"/>
              <a:t>e-mail: </a:t>
            </a:r>
            <a:r>
              <a:rPr lang="hu-HU" sz="2000" b="0" u="sng" cap="none" dirty="0" err="1" smtClean="0"/>
              <a:t>odorzsu</a:t>
            </a:r>
            <a:r>
              <a:rPr lang="hu-HU" sz="2000" b="0" u="sng" cap="none" dirty="0" smtClean="0"/>
              <a:t>@</a:t>
            </a:r>
            <a:r>
              <a:rPr lang="hu-HU" sz="2000" b="0" u="sng" cap="none" dirty="0" err="1" smtClean="0"/>
              <a:t>gmail.com</a:t>
            </a:r>
            <a:endParaRPr lang="hu-HU" sz="2000" b="0" u="sng" cap="none" dirty="0" smtClean="0"/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Óvoda-iskola átmenet intézményünkben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NYELVI  NEVELÉS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b="1" dirty="0" smtClean="0"/>
              <a:t>NYELVI BIZTONSÁG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sz="2400" dirty="0" smtClean="0">
                <a:latin typeface="+mj-lt"/>
              </a:rPr>
              <a:t>Feladatok: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Gyermekkori nyelvi fejlődési folyamatok ismerete</a:t>
            </a:r>
          </a:p>
          <a:p>
            <a:pPr>
              <a:buFontTx/>
              <a:buChar char="-"/>
            </a:pPr>
            <a:endParaRPr lang="hu-HU" sz="24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Óvodai és iskolai nyelvi nevelés tartalmának összhangba hozása az átmenet megkönnyítésére</a:t>
            </a:r>
          </a:p>
          <a:p>
            <a:pPr>
              <a:buFontTx/>
              <a:buChar char="-"/>
            </a:pPr>
            <a:endParaRPr lang="hu-HU" sz="24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Szociokulturális háttérből fakadó nyelvi különbségek  javítása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79511" y="0"/>
          <a:ext cx="8964489" cy="6381328"/>
        </p:xfrm>
        <a:graphic>
          <a:graphicData uri="http://schemas.openxmlformats.org/drawingml/2006/table">
            <a:tbl>
              <a:tblPr/>
              <a:tblGrid>
                <a:gridCol w="1324050"/>
                <a:gridCol w="996747"/>
                <a:gridCol w="2214564"/>
                <a:gridCol w="2214564"/>
                <a:gridCol w="2214564"/>
              </a:tblGrid>
              <a:tr h="853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Idő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Tevékeny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 err="1" smtClean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ség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Feladat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Téma/</a:t>
                      </a:r>
                      <a:endParaRPr lang="hu-HU" sz="140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Tartalom</a:t>
                      </a:r>
                      <a:endParaRPr lang="hu-HU" sz="140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Módszerek/Eszközök</a:t>
                      </a:r>
                      <a:endParaRPr lang="hu-HU" sz="140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64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Október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Tanuló sokoldalú megismerése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Kiszűrni a  nehézségekkel küzdő tanulókat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Finommotorika</a:t>
                      </a: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, </a:t>
                      </a:r>
                      <a:r>
                        <a:rPr lang="hu-HU" sz="1400" dirty="0" err="1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Grafomotorika</a:t>
                      </a: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, Orientáció (idő-, tér-, sík), Beszédértés, Beszédészlelés, Szókincs, Mozgás, Kognitív területek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Közös és egyéni játékok, feladatlapok, szituációs játékok, szabályjátékok, mozgásos játékok, mesedramatizálás, spontán és irányított beszélgetés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48281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November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DIFER szűrések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Képesség profil feltérképezése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Szociális motívumok és készségek, Írásmozgás koordináció, Tapasztalati következtetés és összefüggés-megértés, Beszédhanghallás, Relációs szókincs, Elemi számolási készség fejlődése 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DIFER feladatlapok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8028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Hospitálás az óvodában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Gyermekek megfigyelése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Az óvodai irányított foglalkozásokon és szabadidős tevékenységeken való részvétel.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Megfigyelés szempontok alapján: mozgáskoordináció, artikuláció, aktivitás, együttműködés.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79513" y="188640"/>
          <a:ext cx="8784978" cy="6192689"/>
        </p:xfrm>
        <a:graphic>
          <a:graphicData uri="http://schemas.openxmlformats.org/drawingml/2006/table">
            <a:tbl>
              <a:tblPr/>
              <a:tblGrid>
                <a:gridCol w="1297536"/>
                <a:gridCol w="976788"/>
                <a:gridCol w="2170218"/>
                <a:gridCol w="2170218"/>
                <a:gridCol w="2170218"/>
              </a:tblGrid>
              <a:tr h="21781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December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DIFER szűrések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Képesség profil feltérképezése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Szociális motívumok és készségek, Írásmozgás koordináció, Tapasztalati következtetés és összefüggés-megértés, Beszédhanghallás, Relációs szókincs, Elemi számolási készség fejlődése 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DIFER feladatlapok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33174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Karácsonyi-ünnepkör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Tanítói foglalkozás a nagycsoportos óvodásokkal a karácsonyi ünnepkör kapcsán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gyerekek megismerése, megfigyelése és foglalkoztatása a csoportos tevékenységekben. 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Gyermekjátékok, versek, mondókák, mesék, dalok tanulása, közös játék.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Times New Roman"/>
                          <a:cs typeface="Arial" pitchFamily="34" charset="0"/>
                        </a:rPr>
                        <a:t>Kézműves foglalkozás.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78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Január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DIFER értékelése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felmérésben résztvevő tanulók eredményeinek kiértékelése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Az 1. osztályban tanító pedagógusok, a mérésben résztvevő diákok szülei valamint az óvónők tájékoztatása az eredményekről. Szükség esetén az illetékes nevelési tanácsadóhoz fordulunk.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statisztikai adatok ismertetése, megbeszélése, tapasztalatcsere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31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FOGADÓ ÓRÁK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DIFER eredmények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egyéni értékelések, tanácsadás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megbeszélés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" y="0"/>
          <a:ext cx="9143999" cy="7360920"/>
        </p:xfrm>
        <a:graphic>
          <a:graphicData uri="http://schemas.openxmlformats.org/drawingml/2006/table">
            <a:tbl>
              <a:tblPr/>
              <a:tblGrid>
                <a:gridCol w="1350564"/>
                <a:gridCol w="1016708"/>
                <a:gridCol w="2258909"/>
                <a:gridCol w="2258909"/>
                <a:gridCol w="2258909"/>
              </a:tblGrid>
              <a:tr h="11223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Február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Farsang témakör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Tanítói foglalkozás a nagycsoportos óvodásokkal a farsang ünnepkör kapcsán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gyerekek megismerése, megfigyelése és foglalkoztatása a csoportos tevékenységekben. 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Népi gyermekjátékok, népszokások, versek, mondókák, dalok tanulása, közös játék.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Kézműves foglalkozás.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23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Március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Húsvét témakör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Tanítói foglalkozás a nagycsoportos óvodásokkal a Húsvét ünnepkör kapcsán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gyerekek megismerése, megfigyelése és foglalkoztatása a csoportos tevékenységekben. 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Népi gyermekjátékok, népszokások, versek, mondókák, mesék, dalok tanulása, közös játék.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Kézműves foglalkozás.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231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Iskola érettségi tesztek 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tesztek eredményének megismerése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Konzultáció az óvónőkkel a tesztek kapcsán.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Szükség esetén az illetékes nevelési tanácsadóhoz fordulunk.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megbeszélés,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640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Április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INIZAN teszt felvétele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teszt felvétele a leendő első osztályos gyerekekkel.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Téri elrendezés, mértani formák másolása, szimmetrikus rajzok között észrevehető eltérések, mértani formák felépítése kockákkal, tapsolással megadott ritmus ismétlése, egymást követő vonalak formájában megadott ritmus ismétlése.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Teszt, beszélgetés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2231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INIZAN tesztek értékelése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felmérésben résztvevő gyerekek eredményeinek kiértékelése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Az óvodapedagógusok, a mérésben résztvevő gyermekek szülei valamint a leendő tanítók tájékoztatása az eredményekről. 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statisztikai adatok ismertetése, megbeszélése, tapasztalatcsere, következtetések levonása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79512" y="202022"/>
          <a:ext cx="8712967" cy="6696364"/>
        </p:xfrm>
        <a:graphic>
          <a:graphicData uri="http://schemas.openxmlformats.org/drawingml/2006/table">
            <a:tbl>
              <a:tblPr/>
              <a:tblGrid>
                <a:gridCol w="1286901"/>
                <a:gridCol w="968782"/>
                <a:gridCol w="2152428"/>
                <a:gridCol w="2152428"/>
                <a:gridCol w="2152428"/>
              </a:tblGrid>
              <a:tr h="13643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Május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Közös kirándulás a nagycsoportosokkal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Szűkebb természeti  környezetünk megismerése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gyerekek megismerése, megfigyelése a kirándulás során.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Kerékpártúra, szalonna sütés, közös játék, beszélgetés.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327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Tanulási zavarok kiszűrése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felmérésben résztvevő 1. osztályos tanulók eredményeinek kiértékelése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 mérésben résztvevő gyermekek szülei valamint a tanítók tájékoztatása az eredményekről. 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statisztikai adatok ismertetése, megbeszélése, tapasztalatcsere, következtetések levonása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43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Június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Visszacsatolás a tanév eredményeiről az óvoda felé.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Minden tanulóra vonatkozó egyéni értékelés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Magatartás, szorgalom, magyar nyelv és irodalom, matematika, környezetismeret és készségtárgyak eredményei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Visszajelzés egyéni értékelő lapokon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4362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Program értékelése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Bevont pedagógusok tapasztalat cseréje,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következő tanévkezdés feladatainak megbeszélése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Mérések eredményei, foglalkozások eredményei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reflexiók, önértékelés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4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Szeptember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Arial" pitchFamily="34" charset="0"/>
                      </a:endParaRPr>
                    </a:p>
                  </a:txBody>
                  <a:tcPr marL="18288" marR="1828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Az első osztályos tanulók fogadása, beszoktatása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tanulók átvezetése az óvodai életből az iskola világába.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A gyerekek tanévnyitón történő bemutatkozása, fogadása, szoktatása az óvodapedagógusok részvételével.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DejaVu Sans"/>
                          <a:cs typeface="Arial" pitchFamily="34" charset="0"/>
                        </a:rPr>
                        <a:t>beszélgetés, foglalkoztatás, játékos feladatok az iskola és dolgozói megismertetésére</a:t>
                      </a:r>
                    </a:p>
                  </a:txBody>
                  <a:tcPr marL="18288" marR="182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251520" y="188639"/>
          <a:ext cx="8640960" cy="6669363"/>
        </p:xfrm>
        <a:graphic>
          <a:graphicData uri="http://schemas.openxmlformats.org/drawingml/2006/table">
            <a:tbl>
              <a:tblPr/>
              <a:tblGrid>
                <a:gridCol w="2077699"/>
                <a:gridCol w="6563261"/>
              </a:tblGrid>
              <a:tr h="369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Times New Roman"/>
                          <a:cs typeface="Times New Roman"/>
                        </a:rPr>
                        <a:t>TEVÉKENYSÉG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Times New Roman"/>
                          <a:cs typeface="Times New Roman"/>
                        </a:rPr>
                        <a:t>TARTALOM/FELADAT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3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Calibri"/>
                          <a:cs typeface="Times New Roman"/>
                        </a:rPr>
                        <a:t>Módszertani modell alapinformációinak megismertetése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előkészítés: pedagógusok kiválasztása, program ismertetése, célok meghatározása, program munkatervbe illesztése. Folyamatok felosztása, felelősökhöz rendelése.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3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latin typeface="+mj-lt"/>
                          <a:ea typeface="Calibri"/>
                          <a:cs typeface="Times New Roman"/>
                        </a:rPr>
                        <a:t>Alkalmazhatóság feltételeinek vizsgálata</a:t>
                      </a:r>
                      <a:endParaRPr lang="hu-HU" sz="140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a meglévő program felülvizsgálata a tapasztalatok alapján, és aktualizálása, eszközigény feltérképezése, felmerülő problémák megvitatása- megoldás keresés. A folyamatok, a működés megértése, az itt  felmerülő problémák elemzése.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34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latin typeface="+mj-lt"/>
                          <a:ea typeface="Calibri"/>
                          <a:cs typeface="Times New Roman"/>
                        </a:rPr>
                        <a:t>Módszertani modell adaptációjáról döntés</a:t>
                      </a:r>
                      <a:endParaRPr lang="hu-HU" sz="140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a tervezett program szakmai munkaközösség elé tárása, véleményeztetése, megismertetése a tantestülettel, döntés az elfogadásáról, mely után a pedagógiai programunk részét képezi, és bekerül intézményünk munkatervébe is.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latin typeface="+mj-lt"/>
                          <a:ea typeface="Calibri"/>
                          <a:cs typeface="Times New Roman"/>
                        </a:rPr>
                        <a:t>Adaptálható módszertani modell részletes megismerése</a:t>
                      </a:r>
                      <a:endParaRPr lang="hu-HU" sz="140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modellkoncepció megismertetése, az adaptációs program iránt érdeklődő kollégákkal, a következő módszerek segítségével: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marL="457200"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Calibri"/>
                          <a:cs typeface="Times New Roman"/>
                        </a:rPr>
                        <a:t>hospitálással, dokumentum vizsgálattal, megfigyelésekkel, közös tevékenykedtetéssel, konzultációs lehetőség biztosításával, intézményünk megnyitásával, </a:t>
                      </a:r>
                      <a:r>
                        <a:rPr lang="hu-HU" sz="1400" dirty="0" err="1">
                          <a:solidFill>
                            <a:srgbClr val="00000A"/>
                          </a:solidFill>
                          <a:latin typeface="+mj-lt"/>
                          <a:ea typeface="Calibri"/>
                          <a:cs typeface="Times New Roman"/>
                        </a:rPr>
                        <a:t>workshop</a:t>
                      </a:r>
                      <a:r>
                        <a:rPr lang="hu-HU" sz="1400" dirty="0">
                          <a:solidFill>
                            <a:srgbClr val="00000A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  <a:endParaRPr lang="hu-HU" sz="1400" dirty="0">
                        <a:solidFill>
                          <a:srgbClr val="00000A"/>
                        </a:solidFill>
                        <a:latin typeface="+mj-lt"/>
                        <a:ea typeface="DejaVu Sans"/>
                        <a:cs typeface="Calibri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7241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latin typeface="+mj-lt"/>
                          <a:ea typeface="Calibri"/>
                          <a:cs typeface="Times New Roman"/>
                        </a:rPr>
                        <a:t>Egyeztetés és tervezés az intézmény pedagógiai gyakorlatához illesztés módjáról</a:t>
                      </a:r>
                      <a:endParaRPr lang="hu-HU" sz="140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a folyamatok leképezése modell szinten, minta és segítségadás, tapasztalatok megbeszélése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Calibri"/>
                          <a:cs typeface="Times New Roman"/>
                        </a:rPr>
                        <a:t>Felkészítés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a csatolt mellékletben a program feladatainak közös megoldása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/>
        </p:nvGraphicFramePr>
        <p:xfrm>
          <a:off x="179512" y="188640"/>
          <a:ext cx="8964488" cy="6656752"/>
        </p:xfrm>
        <a:graphic>
          <a:graphicData uri="http://schemas.openxmlformats.org/drawingml/2006/table">
            <a:tbl>
              <a:tblPr/>
              <a:tblGrid>
                <a:gridCol w="2155491"/>
                <a:gridCol w="6808997"/>
              </a:tblGrid>
              <a:tr h="17802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Calibri"/>
                          <a:cs typeface="Times New Roman"/>
                        </a:rPr>
                        <a:t>Átvett módszertani modell bevezetése és alkalmazása innovációt támogató </a:t>
                      </a:r>
                      <a:r>
                        <a:rPr lang="hu-HU" sz="1400" b="1" dirty="0" err="1">
                          <a:latin typeface="+mj-lt"/>
                          <a:ea typeface="Calibri"/>
                          <a:cs typeface="Times New Roman"/>
                        </a:rPr>
                        <a:t>mentorálással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a hatékonyság és orientáltság meghatározása és folyamatba illesztésének segítése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1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latin typeface="+mj-lt"/>
                          <a:ea typeface="Calibri"/>
                          <a:cs typeface="Times New Roman"/>
                        </a:rPr>
                        <a:t>Implementáció – intézményi munkatervbe illesztés</a:t>
                      </a:r>
                      <a:endParaRPr lang="hu-HU" sz="140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a részfolyamatok összehangolása, szabványosítása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1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Calibri"/>
                          <a:cs typeface="Times New Roman"/>
                        </a:rPr>
                        <a:t>Elemzés, értékelés, visszacsatolás, korrekció, módosítás</a:t>
                      </a:r>
                      <a:endParaRPr lang="hu-HU" sz="1400" dirty="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folyamatmodellezés eredményeinek elemzése, értékelése, módosításokkal eszközölt integrációja, szükség esetén új módszerek bevezetése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0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latin typeface="+mj-lt"/>
                          <a:ea typeface="Calibri"/>
                          <a:cs typeface="Times New Roman"/>
                        </a:rPr>
                        <a:t>Utókövetés – támogatás, mentorálás</a:t>
                      </a:r>
                      <a:endParaRPr lang="hu-HU" sz="140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konzultációs lehetőségek biztosítása, segítségnyújtás, tanácsadás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1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latin typeface="+mj-lt"/>
                          <a:ea typeface="Calibri"/>
                          <a:cs typeface="Times New Roman"/>
                        </a:rPr>
                        <a:t>A továbbfejlesztés lehetőségeinek feltárása</a:t>
                      </a:r>
                      <a:endParaRPr lang="hu-HU" sz="140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a programban résztvevő pedagógusok, attitűd különbségei és  tapasztalatai alapján ötletbörze, </a:t>
                      </a:r>
                      <a:r>
                        <a:rPr lang="hu-HU" sz="1400" dirty="0" err="1">
                          <a:latin typeface="+mj-lt"/>
                          <a:ea typeface="Calibri"/>
                          <a:cs typeface="Times New Roman"/>
                        </a:rPr>
                        <a:t>workshop</a:t>
                      </a: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, innovatív ötletek feltárása, adaptációs lehetőségeinek vizsgálata.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0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latin typeface="+mj-lt"/>
                          <a:ea typeface="Calibri"/>
                          <a:cs typeface="Times New Roman"/>
                        </a:rPr>
                        <a:t>Fenntarthatóság tervezése</a:t>
                      </a:r>
                      <a:endParaRPr lang="hu-HU" sz="1400">
                        <a:latin typeface="+mj-lt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Calibri"/>
                          <a:cs typeface="Times New Roman"/>
                        </a:rPr>
                        <a:t>A partneri igényfelmérés, a meglévő tárgyi feltételek és humán erőforrás feltérképezése,  s mindezek összehangolása. </a:t>
                      </a:r>
                      <a:endParaRPr lang="hu-H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0840" marR="308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BIZALOM,  ELFOGAGÁS,  SZERETET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503920" cy="45720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2800" dirty="0" smtClean="0"/>
              <a:t>   „</a:t>
            </a:r>
            <a:r>
              <a:rPr lang="hu-HU" sz="2400" dirty="0" smtClean="0">
                <a:latin typeface="+mj-lt"/>
              </a:rPr>
              <a:t>Van az életben minden: elfogadás, szeretet, bizalom, hit, megértés, színek, csak rajtad áll, hogy mit veszel észre, és mit teszel az életedbe. Ha hittel és bizalommal fordulsz mások felé, nem lehet gond: ha mégis, legalább nem zárt ajtók mögött rejtegeted azt, amit erre az életre kaptál, arra, hogy szebbé tedd mások életét.” </a:t>
            </a:r>
          </a:p>
          <a:p>
            <a:pPr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hu-HU" sz="2400" i="1" dirty="0" smtClean="0">
                <a:latin typeface="+mj-lt"/>
              </a:rPr>
              <a:t>                                                                                      </a:t>
            </a:r>
            <a:r>
              <a:rPr lang="hu-HU" sz="2000" i="1" dirty="0" smtClean="0">
                <a:latin typeface="+mj-lt"/>
              </a:rPr>
              <a:t>Oravecz Nóra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758952"/>
          </a:xfrm>
        </p:spPr>
        <p:txBody>
          <a:bodyPr/>
          <a:lstStyle/>
          <a:p>
            <a:pPr algn="l"/>
            <a:r>
              <a:rPr lang="hu-HU" dirty="0" smtClean="0"/>
              <a:t>Köszönöm a figyelmet!</a:t>
            </a:r>
            <a:endParaRPr lang="hu-HU" dirty="0"/>
          </a:p>
        </p:txBody>
      </p:sp>
      <p:pic>
        <p:nvPicPr>
          <p:cNvPr id="1026" name="Picture 2" descr="http://www.berkisk.hu/images/gallery/158/3-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052736"/>
            <a:ext cx="3240360" cy="2430271"/>
          </a:xfrm>
          <a:prstGeom prst="rect">
            <a:avLst/>
          </a:prstGeom>
          <a:noFill/>
        </p:spPr>
      </p:pic>
      <p:pic>
        <p:nvPicPr>
          <p:cNvPr id="1030" name="Picture 6" descr="http://www.berkisk.hu/images/gallery/11/10-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068960"/>
            <a:ext cx="2808312" cy="2106234"/>
          </a:xfrm>
          <a:prstGeom prst="rect">
            <a:avLst/>
          </a:prstGeom>
          <a:noFill/>
        </p:spPr>
      </p:pic>
      <p:pic>
        <p:nvPicPr>
          <p:cNvPr id="1032" name="Picture 8" descr="http://www.berkisk.hu/images/gallery/96/56-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908720"/>
            <a:ext cx="2688299" cy="2016224"/>
          </a:xfrm>
          <a:prstGeom prst="rect">
            <a:avLst/>
          </a:prstGeom>
          <a:noFill/>
        </p:spPr>
      </p:pic>
      <p:pic>
        <p:nvPicPr>
          <p:cNvPr id="1036" name="Picture 12" descr="http://www.berkisk.hu/images/gallery/101/42-b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220072" y="3645024"/>
            <a:ext cx="3707904" cy="2808312"/>
          </a:xfrm>
          <a:prstGeom prst="rect">
            <a:avLst/>
          </a:prstGeom>
          <a:noFill/>
        </p:spPr>
      </p:pic>
      <p:pic>
        <p:nvPicPr>
          <p:cNvPr id="1028" name="Picture 4" descr="http://www.berkisk.hu/images/gallery/11/9-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293096"/>
            <a:ext cx="2915477" cy="2186608"/>
          </a:xfrm>
          <a:prstGeom prst="rect">
            <a:avLst/>
          </a:prstGeom>
          <a:noFill/>
        </p:spPr>
      </p:pic>
      <p:pic>
        <p:nvPicPr>
          <p:cNvPr id="1034" name="Picture 10" descr="http://www.berkisk.hu/images/gallery/96/70-b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36096" y="548680"/>
            <a:ext cx="3492896" cy="2619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Amiről szó lesz…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hu-HU" dirty="0" smtClean="0"/>
          </a:p>
          <a:p>
            <a:pPr algn="ctr">
              <a:buNone/>
            </a:pPr>
            <a:r>
              <a:rPr lang="hu-HU" dirty="0" smtClean="0">
                <a:latin typeface="+mj-lt"/>
              </a:rPr>
              <a:t>Céljainkról és a hozzá kapcsolt feladatokról a program preferált területein</a:t>
            </a:r>
            <a:endParaRPr lang="hu-H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BEFOGAGÁS és BEILLESZKEDÉS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u-HU" b="1" dirty="0" smtClean="0"/>
          </a:p>
          <a:p>
            <a:pPr algn="ctr">
              <a:buNone/>
            </a:pPr>
            <a:r>
              <a:rPr lang="hu-HU" b="1" dirty="0" smtClean="0">
                <a:latin typeface="+mj-lt"/>
              </a:rPr>
              <a:t>FOLYAMAT</a:t>
            </a:r>
          </a:p>
          <a:p>
            <a:pPr>
              <a:buNone/>
            </a:pPr>
            <a:endParaRPr lang="hu-HU" b="1" dirty="0" smtClean="0">
              <a:latin typeface="+mj-lt"/>
            </a:endParaRPr>
          </a:p>
          <a:p>
            <a:pPr>
              <a:buNone/>
            </a:pPr>
            <a:endParaRPr lang="hu-HU" b="1" dirty="0" smtClean="0">
              <a:latin typeface="+mj-lt"/>
            </a:endParaRPr>
          </a:p>
          <a:p>
            <a:pPr>
              <a:buNone/>
            </a:pPr>
            <a:r>
              <a:rPr lang="hu-HU" sz="2600" dirty="0" smtClean="0">
                <a:latin typeface="+mj-lt"/>
              </a:rPr>
              <a:t>Célunk: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 algn="ctr">
              <a:buNone/>
            </a:pPr>
            <a:r>
              <a:rPr lang="hu-HU" sz="2400" dirty="0" smtClean="0">
                <a:latin typeface="+mj-lt"/>
              </a:rPr>
              <a:t>            </a:t>
            </a:r>
            <a:r>
              <a:rPr lang="hu-HU" sz="2400" b="1" dirty="0" smtClean="0">
                <a:latin typeface="+mj-lt"/>
              </a:rPr>
              <a:t>Az óvoda-iskola átmenet megkönnyítése.</a:t>
            </a:r>
          </a:p>
          <a:p>
            <a:pPr>
              <a:buFontTx/>
              <a:buChar char="-"/>
            </a:pPr>
            <a:endParaRPr lang="hu-H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BEFOGAGÁS és BEILLESZKEDÉS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>
                <a:latin typeface="+mj-lt"/>
              </a:rPr>
              <a:t>Feladataink:</a:t>
            </a:r>
          </a:p>
          <a:p>
            <a:pPr>
              <a:buNone/>
            </a:pPr>
            <a:endParaRPr lang="hu-HU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u-HU" sz="2600" dirty="0" smtClean="0">
                <a:latin typeface="+mj-lt"/>
              </a:rPr>
              <a:t>Szemlélet formálása</a:t>
            </a:r>
          </a:p>
          <a:p>
            <a:pPr>
              <a:buFontTx/>
              <a:buChar char="-"/>
            </a:pPr>
            <a:r>
              <a:rPr lang="hu-HU" sz="2600" dirty="0" smtClean="0">
                <a:latin typeface="+mj-lt"/>
              </a:rPr>
              <a:t>Fejlődési folyamatok feltérképezése</a:t>
            </a:r>
          </a:p>
          <a:p>
            <a:pPr>
              <a:buFontTx/>
              <a:buChar char="-"/>
            </a:pPr>
            <a:r>
              <a:rPr lang="hu-HU" sz="2600" dirty="0" smtClean="0">
                <a:latin typeface="+mj-lt"/>
              </a:rPr>
              <a:t>Óvoda és iskola nevelő munka közös elemeinek  vizsgálata</a:t>
            </a:r>
          </a:p>
          <a:p>
            <a:pPr>
              <a:buFontTx/>
              <a:buChar char="-"/>
            </a:pPr>
            <a:r>
              <a:rPr lang="hu-HU" sz="2600" dirty="0" smtClean="0">
                <a:latin typeface="+mj-lt"/>
              </a:rPr>
              <a:t>A tanulás eltérő értelmezésének vizsgálata</a:t>
            </a:r>
          </a:p>
          <a:p>
            <a:pPr>
              <a:buFontTx/>
              <a:buChar char="-"/>
            </a:pPr>
            <a:r>
              <a:rPr lang="hu-HU" sz="2600" dirty="0" smtClean="0">
                <a:latin typeface="+mj-lt"/>
              </a:rPr>
              <a:t>Szülőkkel való kapcsolat lehetőségeinek vizsgálata</a:t>
            </a:r>
          </a:p>
          <a:p>
            <a:pPr>
              <a:buFontTx/>
              <a:buChar char="-"/>
            </a:pPr>
            <a:r>
              <a:rPr lang="hu-HU" sz="2600" dirty="0" smtClean="0">
                <a:latin typeface="+mj-lt"/>
              </a:rPr>
              <a:t>Óvodákkal való kapcsolat lehetőségeinek vizsgálata</a:t>
            </a:r>
          </a:p>
          <a:p>
            <a:pPr>
              <a:buFontTx/>
              <a:buChar char="-"/>
            </a:pPr>
            <a:r>
              <a:rPr lang="hu-HU" sz="2600" dirty="0" smtClean="0">
                <a:latin typeface="+mj-lt"/>
              </a:rPr>
              <a:t>Hátrányos helyzetű és nehezen nevelhető gyerekek kiszűrése a korai fejlesztés érdekében</a:t>
            </a:r>
          </a:p>
          <a:p>
            <a:pPr>
              <a:buFontTx/>
              <a:buChar char="-"/>
            </a:pPr>
            <a:r>
              <a:rPr lang="hu-HU" sz="2600" dirty="0" smtClean="0">
                <a:latin typeface="+mj-lt"/>
              </a:rPr>
              <a:t>Esetleges tanulási nehézségekre utaló jelek kiszűrése a gyermek fejlesztése érdekében.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CSALÁD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pPr algn="ctr">
              <a:buNone/>
            </a:pPr>
            <a:r>
              <a:rPr lang="hu-HU" sz="2800" b="1" dirty="0" smtClean="0">
                <a:latin typeface="+mj-lt"/>
              </a:rPr>
              <a:t>BIZALOM, ELFOGADÁS, SZERETET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None/>
            </a:pPr>
            <a:r>
              <a:rPr lang="hu-HU" sz="2400" dirty="0" smtClean="0">
                <a:latin typeface="+mj-lt"/>
              </a:rPr>
              <a:t>Család – intézmény kapcsolat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None/>
            </a:pPr>
            <a:r>
              <a:rPr lang="hu-HU" sz="2400" dirty="0" smtClean="0">
                <a:latin typeface="+mj-lt"/>
              </a:rPr>
              <a:t>Feladatok: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Szociokulturális háttér megértése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„Pozitív diszkrimináció”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Pedagógus személyiségének szerepe 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Családok bevonása az iskolai életbe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PEDAGÓGUS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hu-HU" b="1" dirty="0" smtClean="0"/>
              <a:t>ELFOGADÁS</a:t>
            </a:r>
          </a:p>
          <a:p>
            <a:pPr algn="ctr">
              <a:buNone/>
            </a:pPr>
            <a:endParaRPr lang="hu-HU" b="1" dirty="0" smtClean="0"/>
          </a:p>
          <a:p>
            <a:pPr>
              <a:buNone/>
            </a:pPr>
            <a:r>
              <a:rPr lang="hu-HU" sz="2400" dirty="0" smtClean="0">
                <a:latin typeface="+mj-lt"/>
              </a:rPr>
              <a:t>Feladatok: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Kategorizálás helyett megfigyelés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Támogató, segítő nevelő munka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Szakmai tudás, tapasztalat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Csoportoknak, csoporthelyzeteknek megfelelő vezetési stílus</a:t>
            </a:r>
          </a:p>
          <a:p>
            <a:pPr>
              <a:buFontTx/>
              <a:buChar char="-"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0"/>
            <a:ext cx="8534400" cy="111899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NEVELÉS-LÉLEKTAN…MI KELL A TANULÁSHOZ?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sz="2400" dirty="0" smtClean="0">
                <a:latin typeface="+mj-lt"/>
              </a:rPr>
              <a:t>Pszichológia, pedagógiai ismeretekkel tálalva és  sok éves tapasztalattal megfűszerezve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None/>
            </a:pPr>
            <a:r>
              <a:rPr lang="hu-HU" sz="2400" dirty="0" smtClean="0">
                <a:latin typeface="+mj-lt"/>
              </a:rPr>
              <a:t>Feladatok: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None/>
            </a:pPr>
            <a:r>
              <a:rPr lang="hu-HU" sz="2400" dirty="0" smtClean="0">
                <a:latin typeface="+mj-lt"/>
              </a:rPr>
              <a:t>A 6-7 évesek fejlődés-lélektani sajátosságainak alapos ismerete a tanulás tükrében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Vizuális észlelés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Auditív észlelés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Taktilis észlelés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Figyelem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Gondolkodás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Emlékezet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KÉPESSÉGFEJLESZTÉS AZ EREDMÉNYESSÉG  ÉRDEKÉBEN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b="1" dirty="0" smtClean="0"/>
              <a:t>KOMPETENCIÁK</a:t>
            </a:r>
          </a:p>
          <a:p>
            <a:pPr>
              <a:buNone/>
            </a:pPr>
            <a:r>
              <a:rPr lang="hu-HU" sz="2400" dirty="0" smtClean="0">
                <a:latin typeface="+mj-lt"/>
              </a:rPr>
              <a:t>Feladatok: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None/>
            </a:pPr>
            <a:r>
              <a:rPr lang="hu-HU" sz="2400" dirty="0" smtClean="0">
                <a:latin typeface="+mj-lt"/>
              </a:rPr>
              <a:t>1. Gyermek személyiségének ismerete</a:t>
            </a:r>
          </a:p>
          <a:p>
            <a:pPr>
              <a:buNone/>
            </a:pPr>
            <a:r>
              <a:rPr lang="hu-HU" sz="2400" dirty="0" smtClean="0">
                <a:latin typeface="+mj-lt"/>
              </a:rPr>
              <a:t>2. Kompetenciáinak feltérképezése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Kognitív képességei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Kognitív készségek fejlesztése </a:t>
            </a:r>
          </a:p>
          <a:p>
            <a:pPr>
              <a:buNone/>
            </a:pPr>
            <a:r>
              <a:rPr lang="hu-HU" sz="2400" i="1" dirty="0" smtClean="0">
                <a:latin typeface="+mj-lt"/>
              </a:rPr>
              <a:t>(írás, olvasás, számolás, következtetés, hangzódifferenciálás, gondolkodás, tanulás)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A gyermek személyes kompetenciái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Szociális kompetenciái</a:t>
            </a:r>
            <a:endParaRPr lang="hu-H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DIAGNOSZTATIKUS MÉRÉSEK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sz="2400" b="1" dirty="0" smtClean="0">
                <a:latin typeface="+mj-lt"/>
              </a:rPr>
              <a:t>szakÉRTŐ  segítség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None/>
            </a:pPr>
            <a:r>
              <a:rPr lang="hu-HU" sz="2400" dirty="0" smtClean="0">
                <a:latin typeface="+mj-lt"/>
              </a:rPr>
              <a:t>Feladatok:</a:t>
            </a:r>
          </a:p>
          <a:p>
            <a:pPr>
              <a:buNone/>
            </a:pPr>
            <a:endParaRPr lang="hu-HU" sz="2400" dirty="0" smtClean="0">
              <a:latin typeface="+mj-lt"/>
            </a:endParaRP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Szakértői hálózat segítségének igénybevétele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Gyógypedagógus helyben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Képességmérések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Vizsgálati eredmények vizsgálata</a:t>
            </a:r>
          </a:p>
          <a:p>
            <a:pPr>
              <a:buFontTx/>
              <a:buChar char="-"/>
            </a:pPr>
            <a:r>
              <a:rPr lang="hu-HU" sz="2400" dirty="0" smtClean="0">
                <a:latin typeface="+mj-lt"/>
              </a:rPr>
              <a:t>Egyéni fejlesztés</a:t>
            </a:r>
          </a:p>
          <a:p>
            <a:pPr>
              <a:buFontTx/>
              <a:buChar char="-"/>
            </a:pPr>
            <a:endParaRPr lang="hu-HU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lgári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lgár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328</TotalTime>
  <Words>1212</Words>
  <Application>Microsoft Office PowerPoint</Application>
  <PresentationFormat>Diavetítés a képernyőre (4:3 oldalarány)</PresentationFormat>
  <Paragraphs>217</Paragraphs>
  <Slides>18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Polgári</vt:lpstr>
      <vt:lpstr>Óvoda-iskola átmenet intézményünkben</vt:lpstr>
      <vt:lpstr>Amiről szó lesz…</vt:lpstr>
      <vt:lpstr>BEFOGAGÁS és BEILLESZKEDÉS</vt:lpstr>
      <vt:lpstr>BEFOGAGÁS és BEILLESZKEDÉS</vt:lpstr>
      <vt:lpstr>CSALÁD</vt:lpstr>
      <vt:lpstr>PEDAGÓGUS</vt:lpstr>
      <vt:lpstr> NEVELÉS-LÉLEKTAN…MI KELL A TANULÁSHOZ?</vt:lpstr>
      <vt:lpstr>KÉPESSÉGFEJLESZTÉS AZ EREDMÉNYESSÉG  ÉRDEKÉBEN</vt:lpstr>
      <vt:lpstr>DIAGNOSZTATIKUS MÉRÉSEK</vt:lpstr>
      <vt:lpstr>NYELVI  NEVELÉS</vt:lpstr>
      <vt:lpstr>11. dia</vt:lpstr>
      <vt:lpstr>12. dia</vt:lpstr>
      <vt:lpstr>13. dia</vt:lpstr>
      <vt:lpstr>14. dia</vt:lpstr>
      <vt:lpstr>15. dia</vt:lpstr>
      <vt:lpstr>16. dia</vt:lpstr>
      <vt:lpstr>BIZALOM,  ELFOGAGÁS,  SZERETET</vt:lpstr>
      <vt:lpstr>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Óvoda-iskola átmenet intézményünkben</dc:title>
  <dc:creator>User</dc:creator>
  <cp:lastModifiedBy>User</cp:lastModifiedBy>
  <cp:revision>29</cp:revision>
  <dcterms:created xsi:type="dcterms:W3CDTF">2014-11-11T21:01:24Z</dcterms:created>
  <dcterms:modified xsi:type="dcterms:W3CDTF">2015-01-14T21:30:44Z</dcterms:modified>
</cp:coreProperties>
</file>